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8" r:id="rId1"/>
  </p:sldMasterIdLst>
  <p:notesMasterIdLst>
    <p:notesMasterId r:id="rId23"/>
  </p:notesMasterIdLst>
  <p:sldIdLst>
    <p:sldId id="256" r:id="rId2"/>
    <p:sldId id="281" r:id="rId3"/>
    <p:sldId id="280" r:id="rId4"/>
    <p:sldId id="279" r:id="rId5"/>
    <p:sldId id="290" r:id="rId6"/>
    <p:sldId id="277" r:id="rId7"/>
    <p:sldId id="284" r:id="rId8"/>
    <p:sldId id="289" r:id="rId9"/>
    <p:sldId id="287" r:id="rId10"/>
    <p:sldId id="288" r:id="rId11"/>
    <p:sldId id="285" r:id="rId12"/>
    <p:sldId id="286" r:id="rId13"/>
    <p:sldId id="276" r:id="rId14"/>
    <p:sldId id="275" r:id="rId15"/>
    <p:sldId id="260" r:id="rId16"/>
    <p:sldId id="283" r:id="rId17"/>
    <p:sldId id="282" r:id="rId18"/>
    <p:sldId id="258" r:id="rId19"/>
    <p:sldId id="278" r:id="rId20"/>
    <p:sldId id="273" r:id="rId21"/>
    <p:sldId id="268" r:id="rId22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CFD4"/>
    <a:srgbClr val="F98C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74415" autoAdjust="0"/>
  </p:normalViewPr>
  <p:slideViewPr>
    <p:cSldViewPr snapToGrid="0">
      <p:cViewPr varScale="1">
        <p:scale>
          <a:sx n="87" d="100"/>
          <a:sy n="87" d="100"/>
        </p:scale>
        <p:origin x="139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F4F84-BD7F-4812-B173-ED5517647851}" type="datetimeFigureOut">
              <a:rPr lang="en-US" smtClean="0"/>
              <a:t>6/27/2016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A04FD-7143-4009-8FDF-FE1291714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85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1A04FD-7143-4009-8FDF-FE12917145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575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1A04FD-7143-4009-8FDF-FE12917145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47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1A04FD-7143-4009-8FDF-FE12917145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1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1A04FD-7143-4009-8FDF-FE12917145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500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1A04FD-7143-4009-8FDF-FE12917145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924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1A04FD-7143-4009-8FDF-FE12917145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1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read Shogun</a:t>
            </a:r>
            <a:r>
              <a:rPr lang="en-US" baseline="0" dirty="0"/>
              <a:t> by James </a:t>
            </a:r>
            <a:r>
              <a:rPr lang="en-US" baseline="0" dirty="0" err="1"/>
              <a:t>Clavelle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1A04FD-7143-4009-8FDF-FE12917145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6208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read Shogun</a:t>
            </a:r>
            <a:r>
              <a:rPr lang="en-US" baseline="0" dirty="0"/>
              <a:t> by James </a:t>
            </a:r>
            <a:r>
              <a:rPr lang="en-US" baseline="0" dirty="0" err="1"/>
              <a:t>Clavelle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1A04FD-7143-4009-8FDF-FE12917145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77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1A04FD-7143-4009-8FDF-FE129171456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80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914400" y="1371600"/>
            <a:ext cx="103632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0" y="3835400"/>
            <a:ext cx="12192000" cy="3022600"/>
          </a:xfrm>
          <a:prstGeom prst="rect">
            <a:avLst/>
          </a:prstGeom>
          <a:solidFill>
            <a:srgbClr val="7A001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37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8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" name="Picture 1" descr="MwdmkD2D-horiz-136_wh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02" y="4851402"/>
            <a:ext cx="5607607" cy="74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19137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6041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6800" y="304800"/>
            <a:ext cx="2590800" cy="5715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04800"/>
            <a:ext cx="7569200" cy="57150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3917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 w="22225" cap="sq">
            <a:noFill/>
            <a:bevel/>
          </a:ln>
        </p:spPr>
        <p:txBody>
          <a:bodyPr/>
          <a:lstStyle>
            <a:lvl1pPr>
              <a:defRPr>
                <a:solidFill>
                  <a:srgbClr val="7A001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534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8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2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1068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A001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52600"/>
            <a:ext cx="508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52600"/>
            <a:ext cx="508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18343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5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 baseline="0">
                <a:latin typeface="Calibri" panose="020F0502020204030204" pitchFamily="34" charset="0"/>
              </a:defRPr>
            </a:lvl1pPr>
            <a:lvl2pPr>
              <a:defRPr sz="2000" baseline="0"/>
            </a:lvl2pPr>
            <a:lvl3pPr>
              <a:defRPr sz="1800" baseline="0"/>
            </a:lvl3pPr>
            <a:lvl4pPr>
              <a:defRPr sz="1600" baseline="0"/>
            </a:lvl4pPr>
            <a:lvl5pPr>
              <a:defRPr sz="1600" baseline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5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30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5959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299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8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2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77120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8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2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8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2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10605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04800"/>
            <a:ext cx="10363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752600"/>
            <a:ext cx="103632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5245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5pPr>
      <a:lvl6pPr marL="457189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6pPr>
      <a:lvl7pPr marL="914378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7pPr>
      <a:lvl8pPr marL="1371566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8pPr>
      <a:lvl9pPr marL="1828754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892" indent="-342892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31" indent="-285743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2972" indent="-228594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160" indent="-228594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348" indent="-228594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537" indent="-228594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726" indent="-228594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8915" indent="-228594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103" indent="-228594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spreadsheets/d/1xLsjaUa89YBvuxzw93umR9nDkHQvIV4eP7pGOzq1xDk/edit?usp=sharin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forge.net/p/pathoscope/wiki/Home/" TargetMode="External"/><Relationship Id="rId7" Type="http://schemas.openxmlformats.org/officeDocument/2006/relationships/hyperlink" Target="http://www.bork.embl.de/software/mOTU/" TargetMode="External"/><Relationship Id="rId2" Type="http://schemas.openxmlformats.org/officeDocument/2006/relationships/hyperlink" Target="http://ab.inf.uni-tuebingen.de/software/megan6/welcom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cb.jhu.edu/software/kraken/" TargetMode="External"/><Relationship Id="rId5" Type="http://schemas.openxmlformats.org/officeDocument/2006/relationships/hyperlink" Target="http://phylopythias.bifo.helmholtz-hzi.de/index.php?phase=wait" TargetMode="External"/><Relationship Id="rId4" Type="http://schemas.openxmlformats.org/officeDocument/2006/relationships/hyperlink" Target="http://huttenhower.sph.harvard.edu/metaphlan2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bhillmann/5fd78b4b54507d140514f941a80b819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nights-lab/conda-recipes" TargetMode="External"/><Relationship Id="rId2" Type="http://schemas.openxmlformats.org/officeDocument/2006/relationships/hyperlink" Target="https://github.com/bioconda/bioconda-recipe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anaconda.org/knights-lab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conda.pydata.org/miniconda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s://lh3.googleusercontent.com/_56MatTD9XzmRL5YMaVBnoYaFnNp_Py8TyFfz495rdTc4NCmHTiRpijEIf359t5hJNsSrsLLbO1tTs7EsTm4k6teRn6aiqUqV-5Jp7qwbmVAMg7Zv5_IWyirF2r2VY3BC7ejBFYu9-27wsPqmwVve59N0NiVGDXboFA2w70FVbLvMT8huSc7XNW_YhuLecsoFfPqVyfVp3r1g79vzAoKwkBwTRYHWo3WqRcwzrzHQQbarYzaD4cQEpctzRm9JqHRzgfOMON7z6o3F5Z8Tw9dcaHAIMfiMgTvDWLtgP3XXrpKQi7wZxzYefLPZBgW6vpnc3qLCNfCGo4ChDrEmRqpBfinEd1tPI2Ly_oQmm0fsHpcWD5TJzWmSpIVsI-3N-92AgLM8G72td3sHtnn8-Vs7KIv4INdtL4i4wqD4DNj1IFDxDpEYhFGwrRVnE5MSLaK5lryq6MHLG0CH-k1FTbmNPe48Ia9g7hWCxAZ_nUvTpSKBxw1cIUT_HUUx6DKJEYpkIbL6LmUI9wuY7NykrZAa8K7jZWB5L5ULaGTI66WeGzia6N393Ur9Xyrdnb-_98_-SpTv04R16nzUPZTyXQedi7dBg-3SDQ=w1127-h785-n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64" r="-1" b="49013"/>
          <a:stretch/>
        </p:blipFill>
        <p:spPr bwMode="auto">
          <a:xfrm>
            <a:off x="-568712" y="0"/>
            <a:ext cx="12760712" cy="384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NINJA-SHOGUN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Benjamin Hillmann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Knights Lab</a:t>
            </a:r>
          </a:p>
        </p:txBody>
      </p:sp>
    </p:spTree>
    <p:extLst>
      <p:ext uri="{BB962C8B-B14F-4D97-AF65-F5344CB8AC3E}">
        <p14:creationId xmlns:p14="http://schemas.microsoft.com/office/powerpoint/2010/main" val="2768709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NINJA-SHOGUN: Installation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7800"/>
            <a:ext cx="10363200" cy="4267200"/>
          </a:xfrm>
        </p:spPr>
        <p:txBody>
          <a:bodyPr/>
          <a:lstStyle/>
          <a:p>
            <a:r>
              <a:rPr lang="en-US" dirty="0"/>
              <a:t>Make a new virtual environment</a:t>
            </a:r>
          </a:p>
          <a:p>
            <a:pPr lvl="1"/>
            <a:r>
              <a:rPr lang="en-US" dirty="0" err="1"/>
              <a:t>conda</a:t>
            </a:r>
            <a:r>
              <a:rPr lang="en-US" dirty="0"/>
              <a:t> new –n shogun pip</a:t>
            </a:r>
          </a:p>
          <a:p>
            <a:pPr lvl="1"/>
            <a:r>
              <a:rPr lang="en-US" dirty="0"/>
              <a:t>activate shogun</a:t>
            </a:r>
          </a:p>
          <a:p>
            <a:r>
              <a:rPr lang="en-US" dirty="0"/>
              <a:t>Install shogun</a:t>
            </a:r>
          </a:p>
          <a:p>
            <a:pPr lvl="1"/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ninja_shogun</a:t>
            </a:r>
            <a:r>
              <a:rPr lang="en-US" dirty="0"/>
              <a:t> -c knights-lab/label/dev</a:t>
            </a:r>
          </a:p>
          <a:p>
            <a:r>
              <a:rPr lang="en-US" dirty="0"/>
              <a:t>Test the installation</a:t>
            </a:r>
          </a:p>
        </p:txBody>
      </p:sp>
    </p:spTree>
    <p:extLst>
      <p:ext uri="{BB962C8B-B14F-4D97-AF65-F5344CB8AC3E}">
        <p14:creationId xmlns:p14="http://schemas.microsoft.com/office/powerpoint/2010/main" val="2265860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Cold as Science Allows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02933" y="1447800"/>
            <a:ext cx="7586133" cy="4267200"/>
          </a:xfrm>
        </p:spPr>
      </p:pic>
    </p:spTree>
    <p:extLst>
      <p:ext uri="{BB962C8B-B14F-4D97-AF65-F5344CB8AC3E}">
        <p14:creationId xmlns:p14="http://schemas.microsoft.com/office/powerpoint/2010/main" val="1857521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358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NINJA-</a:t>
            </a:r>
            <a:r>
              <a:rPr lang="en-US" dirty="0" err="1"/>
              <a:t>utils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  <a:p>
            <a:pPr lvl="1"/>
            <a:r>
              <a:rPr lang="en-US" dirty="0"/>
              <a:t>Managing </a:t>
            </a:r>
            <a:r>
              <a:rPr lang="en-US" dirty="0" err="1"/>
              <a:t>bioinformatic</a:t>
            </a:r>
            <a:r>
              <a:rPr lang="en-US" dirty="0"/>
              <a:t> utility scripts across systems</a:t>
            </a:r>
          </a:p>
          <a:p>
            <a:pPr lvl="1"/>
            <a:r>
              <a:rPr lang="en-US" dirty="0"/>
              <a:t>We have a lot of custom executables that can be shared </a:t>
            </a:r>
            <a:r>
              <a:rPr lang="en-US" dirty="0" err="1"/>
              <a:t>acrossed</a:t>
            </a:r>
            <a:r>
              <a:rPr lang="en-US" dirty="0"/>
              <a:t> the lab (i.e. submit MSI job, linearize FASTA file, </a:t>
            </a:r>
            <a:r>
              <a:rPr lang="en-US" dirty="0" err="1"/>
              <a:t>trimmomatic</a:t>
            </a:r>
            <a:r>
              <a:rPr lang="en-US" dirty="0"/>
              <a:t>, time with </a:t>
            </a:r>
            <a:r>
              <a:rPr lang="en-US" dirty="0" err="1"/>
              <a:t>memwatcher</a:t>
            </a:r>
            <a:r>
              <a:rPr lang="en-US" dirty="0"/>
              <a:t>)</a:t>
            </a:r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Add them to the </a:t>
            </a:r>
            <a:r>
              <a:rPr lang="en-US" dirty="0" err="1"/>
              <a:t>conda</a:t>
            </a:r>
            <a:r>
              <a:rPr lang="en-US" dirty="0"/>
              <a:t> recipe</a:t>
            </a:r>
          </a:p>
          <a:p>
            <a:pPr lvl="1"/>
            <a:r>
              <a:rPr lang="en-US" dirty="0" err="1"/>
              <a:t>conda</a:t>
            </a:r>
            <a:r>
              <a:rPr lang="en-US" dirty="0"/>
              <a:t> install –c knights-lab ninja-trebuchet</a:t>
            </a:r>
          </a:p>
        </p:txBody>
      </p:sp>
    </p:spTree>
    <p:extLst>
      <p:ext uri="{BB962C8B-B14F-4D97-AF65-F5344CB8AC3E}">
        <p14:creationId xmlns:p14="http://schemas.microsoft.com/office/powerpoint/2010/main" val="1925766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NINJA-D</a:t>
            </a:r>
            <a:r>
              <a:rPr lang="en-US" dirty="0">
                <a:solidFill>
                  <a:schemeClr val="bg2"/>
                </a:solidFill>
              </a:rPr>
              <a:t>atabase</a:t>
            </a:r>
            <a:r>
              <a:rPr lang="en-US" dirty="0"/>
              <a:t> O</a:t>
            </a:r>
            <a:r>
              <a:rPr lang="en-US" dirty="0">
                <a:solidFill>
                  <a:schemeClr val="bg2"/>
                </a:solidFill>
              </a:rPr>
              <a:t>f</a:t>
            </a:r>
            <a:r>
              <a:rPr lang="en-US" dirty="0"/>
              <a:t> J</a:t>
            </a:r>
            <a:r>
              <a:rPr lang="en-US" dirty="0">
                <a:solidFill>
                  <a:schemeClr val="bg2"/>
                </a:solidFill>
              </a:rPr>
              <a:t>ustified</a:t>
            </a:r>
            <a:r>
              <a:rPr lang="en-US" dirty="0"/>
              <a:t> O</a:t>
            </a:r>
            <a:r>
              <a:rPr lang="en-US" dirty="0">
                <a:solidFill>
                  <a:schemeClr val="bg2"/>
                </a:solidFill>
              </a:rPr>
              <a:t>ntologies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  <a:p>
            <a:pPr lvl="1"/>
            <a:r>
              <a:rPr lang="en-US" dirty="0"/>
              <a:t>Evaluate the accuracy of functional/taxonomic classifier</a:t>
            </a:r>
          </a:p>
          <a:p>
            <a:pPr lvl="1"/>
            <a:r>
              <a:rPr lang="en-US" dirty="0"/>
              <a:t>Build a common database</a:t>
            </a:r>
          </a:p>
          <a:p>
            <a:r>
              <a:rPr lang="en-US" dirty="0"/>
              <a:t>Goals</a:t>
            </a:r>
          </a:p>
          <a:p>
            <a:pPr lvl="1"/>
            <a:r>
              <a:rPr lang="en-US" dirty="0"/>
              <a:t>Unification of taxonomies</a:t>
            </a:r>
          </a:p>
          <a:p>
            <a:pPr lvl="1"/>
            <a:r>
              <a:rPr lang="en-US" dirty="0"/>
              <a:t>Automatic ‘lazy loading’ of databases</a:t>
            </a:r>
          </a:p>
          <a:p>
            <a:pPr lvl="1"/>
            <a:r>
              <a:rPr lang="en-US" dirty="0"/>
              <a:t>Specification of included taxonomies</a:t>
            </a:r>
          </a:p>
        </p:txBody>
      </p:sp>
    </p:spTree>
    <p:extLst>
      <p:ext uri="{BB962C8B-B14F-4D97-AF65-F5344CB8AC3E}">
        <p14:creationId xmlns:p14="http://schemas.microsoft.com/office/powerpoint/2010/main" val="2135497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SH</a:t>
            </a:r>
            <a:r>
              <a:rPr lang="en-US" dirty="0" err="1">
                <a:solidFill>
                  <a:schemeClr val="bg2"/>
                </a:solidFill>
              </a:rPr>
              <a:t>allow</a:t>
            </a:r>
            <a:r>
              <a:rPr lang="en-US" dirty="0"/>
              <a:t> </a:t>
            </a:r>
            <a:r>
              <a:rPr lang="en-US" dirty="0" err="1">
                <a:solidFill>
                  <a:schemeClr val="bg2"/>
                </a:solidFill>
              </a:rPr>
              <a:t>sh</a:t>
            </a:r>
            <a:r>
              <a:rPr lang="en-US" b="1" dirty="0" err="1"/>
              <a:t>O</a:t>
            </a:r>
            <a:r>
              <a:rPr lang="en-US" dirty="0" err="1">
                <a:solidFill>
                  <a:schemeClr val="bg2"/>
                </a:solidFill>
              </a:rPr>
              <a:t>t</a:t>
            </a:r>
            <a:r>
              <a:rPr lang="en-US" b="1" dirty="0" err="1"/>
              <a:t>GUN</a:t>
            </a:r>
            <a:r>
              <a:rPr lang="en-US" dirty="0"/>
              <a:t> profiler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7799"/>
            <a:ext cx="10363200" cy="5083629"/>
          </a:xfrm>
        </p:spPr>
        <p:txBody>
          <a:bodyPr/>
          <a:lstStyle/>
          <a:p>
            <a:r>
              <a:rPr lang="en-US" dirty="0"/>
              <a:t>Problem</a:t>
            </a:r>
          </a:p>
          <a:p>
            <a:pPr lvl="1"/>
            <a:r>
              <a:rPr lang="en-US" dirty="0"/>
              <a:t>16S amplicon sequencing has too many biases</a:t>
            </a:r>
          </a:p>
          <a:p>
            <a:pPr lvl="1"/>
            <a:r>
              <a:rPr lang="en-US" dirty="0"/>
              <a:t>Current shotgun sequencing techniques are not cost effective</a:t>
            </a:r>
          </a:p>
          <a:p>
            <a:r>
              <a:rPr lang="en-US" dirty="0"/>
              <a:t>Goals</a:t>
            </a:r>
          </a:p>
          <a:p>
            <a:pPr lvl="1"/>
            <a:r>
              <a:rPr lang="en-US" dirty="0"/>
              <a:t>Use &gt; 5% of shotgun reads for species level assignment</a:t>
            </a:r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Direct mapping of sequences to organisms</a:t>
            </a:r>
          </a:p>
          <a:p>
            <a:pPr lvl="1"/>
            <a:r>
              <a:rPr lang="en-US" dirty="0"/>
              <a:t>Use Last Common Ancestor for ambiguous mappings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5446" y="4739268"/>
            <a:ext cx="2336554" cy="211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37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SH</a:t>
            </a:r>
            <a:r>
              <a:rPr lang="en-US" dirty="0" err="1">
                <a:solidFill>
                  <a:schemeClr val="bg2"/>
                </a:solidFill>
              </a:rPr>
              <a:t>allow</a:t>
            </a:r>
            <a:r>
              <a:rPr lang="en-US" dirty="0"/>
              <a:t> </a:t>
            </a:r>
            <a:r>
              <a:rPr lang="en-US" dirty="0" err="1">
                <a:solidFill>
                  <a:schemeClr val="bg2"/>
                </a:solidFill>
              </a:rPr>
              <a:t>sh</a:t>
            </a:r>
            <a:r>
              <a:rPr lang="en-US" b="1" dirty="0" err="1"/>
              <a:t>O</a:t>
            </a:r>
            <a:r>
              <a:rPr lang="en-US" dirty="0" err="1">
                <a:solidFill>
                  <a:schemeClr val="bg2"/>
                </a:solidFill>
              </a:rPr>
              <a:t>t</a:t>
            </a:r>
            <a:r>
              <a:rPr lang="en-US" b="1" dirty="0" err="1"/>
              <a:t>GUN</a:t>
            </a:r>
            <a:r>
              <a:rPr lang="en-US" dirty="0"/>
              <a:t> profiler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7799"/>
            <a:ext cx="10363200" cy="5083629"/>
          </a:xfrm>
        </p:spPr>
        <p:txBody>
          <a:bodyPr/>
          <a:lstStyle/>
          <a:p>
            <a:r>
              <a:rPr lang="en-US" dirty="0"/>
              <a:t>Short term goals</a:t>
            </a:r>
          </a:p>
          <a:p>
            <a:pPr lvl="1"/>
            <a:r>
              <a:rPr lang="en-US" dirty="0"/>
              <a:t>Focus on the validation of profilers</a:t>
            </a:r>
          </a:p>
          <a:p>
            <a:pPr lvl="1"/>
            <a:r>
              <a:rPr lang="en-US" dirty="0"/>
              <a:t>Build a ‘mock’ paper</a:t>
            </a:r>
          </a:p>
          <a:p>
            <a:pPr lvl="1"/>
            <a:r>
              <a:rPr lang="en-US" dirty="0"/>
              <a:t>Submit abstract to IHMC (June 30)</a:t>
            </a:r>
          </a:p>
          <a:p>
            <a:pPr lvl="1"/>
            <a:r>
              <a:rPr lang="en-US" dirty="0"/>
              <a:t>Build up </a:t>
            </a:r>
            <a:r>
              <a:rPr lang="en-US" dirty="0" err="1"/>
              <a:t>RefSeq</a:t>
            </a:r>
            <a:r>
              <a:rPr lang="en-US" dirty="0"/>
              <a:t> database</a:t>
            </a:r>
          </a:p>
          <a:p>
            <a:pPr lvl="1"/>
            <a:r>
              <a:rPr lang="en-US" dirty="0"/>
              <a:t>Map </a:t>
            </a:r>
            <a:r>
              <a:rPr lang="en-US" dirty="0" err="1"/>
              <a:t>eggNOG</a:t>
            </a:r>
            <a:r>
              <a:rPr lang="en-US" dirty="0"/>
              <a:t> </a:t>
            </a:r>
            <a:r>
              <a:rPr lang="en-US" dirty="0" err="1"/>
              <a:t>orthologies</a:t>
            </a:r>
            <a:r>
              <a:rPr lang="en-US" dirty="0"/>
              <a:t> to </a:t>
            </a:r>
            <a:r>
              <a:rPr lang="en-US" dirty="0" err="1"/>
              <a:t>RefSeq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5446" y="4739268"/>
            <a:ext cx="2336554" cy="211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9244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for Validation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4655544"/>
              </p:ext>
            </p:extLst>
          </p:nvPr>
        </p:nvGraphicFramePr>
        <p:xfrm>
          <a:off x="1352549" y="1626233"/>
          <a:ext cx="9925051" cy="3748654"/>
        </p:xfrm>
        <a:graphic>
          <a:graphicData uri="http://schemas.openxmlformats.org/drawingml/2006/table">
            <a:tbl>
              <a:tblPr/>
              <a:tblGrid>
                <a:gridCol w="1412945">
                  <a:extLst>
                    <a:ext uri="{9D8B030D-6E8A-4147-A177-3AD203B41FA5}">
                      <a16:colId xmlns:a16="http://schemas.microsoft.com/office/drawing/2014/main" val="914426850"/>
                    </a:ext>
                  </a:extLst>
                </a:gridCol>
                <a:gridCol w="1631056">
                  <a:extLst>
                    <a:ext uri="{9D8B030D-6E8A-4147-A177-3AD203B41FA5}">
                      <a16:colId xmlns:a16="http://schemas.microsoft.com/office/drawing/2014/main" val="421625567"/>
                    </a:ext>
                  </a:extLst>
                </a:gridCol>
                <a:gridCol w="1147001">
                  <a:extLst>
                    <a:ext uri="{9D8B030D-6E8A-4147-A177-3AD203B41FA5}">
                      <a16:colId xmlns:a16="http://schemas.microsoft.com/office/drawing/2014/main" val="3018011449"/>
                    </a:ext>
                  </a:extLst>
                </a:gridCol>
                <a:gridCol w="1608097">
                  <a:extLst>
                    <a:ext uri="{9D8B030D-6E8A-4147-A177-3AD203B41FA5}">
                      <a16:colId xmlns:a16="http://schemas.microsoft.com/office/drawing/2014/main" val="944950526"/>
                    </a:ext>
                  </a:extLst>
                </a:gridCol>
                <a:gridCol w="1259884">
                  <a:extLst>
                    <a:ext uri="{9D8B030D-6E8A-4147-A177-3AD203B41FA5}">
                      <a16:colId xmlns:a16="http://schemas.microsoft.com/office/drawing/2014/main" val="3160519669"/>
                    </a:ext>
                  </a:extLst>
                </a:gridCol>
                <a:gridCol w="931759">
                  <a:extLst>
                    <a:ext uri="{9D8B030D-6E8A-4147-A177-3AD203B41FA5}">
                      <a16:colId xmlns:a16="http://schemas.microsoft.com/office/drawing/2014/main" val="3215657304"/>
                    </a:ext>
                  </a:extLst>
                </a:gridCol>
                <a:gridCol w="1934309">
                  <a:extLst>
                    <a:ext uri="{9D8B030D-6E8A-4147-A177-3AD203B41FA5}">
                      <a16:colId xmlns:a16="http://schemas.microsoft.com/office/drawing/2014/main" val="2643228408"/>
                    </a:ext>
                  </a:extLst>
                </a:gridCol>
              </a:tblGrid>
              <a:tr h="6363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Method Name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Class of Method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Sequence alignment method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Most recent year published (first time published)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Functional Classification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Number of citations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Website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4426108"/>
                  </a:ext>
                </a:extLst>
              </a:tr>
              <a:tr h="6363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Megan6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Similarity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DIAMOND / NA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2016 (2007)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KEGG, SEED, IterPro2GO, eggNOG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1089*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hlinkClick r:id="rId2"/>
                        </a:rPr>
                        <a:t>http://ab.inf.uni-tuebingen.de/software/megan6/welcome/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688745"/>
                  </a:ext>
                </a:extLst>
              </a:tr>
              <a:tr h="45989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Pathoscope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Similarity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Bowtie2 / NA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2014 (2013)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hlinkClick r:id="rId3"/>
                        </a:rPr>
                        <a:t>https://sourceforge.net/p/pathoscope/wiki/Home/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3532047"/>
                  </a:ext>
                </a:extLst>
              </a:tr>
              <a:tr h="45989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Metaphlan2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Marker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Bowtie2 / NA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2012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311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hlinkClick r:id="rId4"/>
                        </a:rPr>
                        <a:t>http://huttenhower.sph.harvard.edu/metaphlan2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4877887"/>
                  </a:ext>
                </a:extLst>
              </a:tr>
              <a:tr h="6363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PhyloPythiaS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Composition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NA / SVM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2012 (2007)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269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hlinkClick r:id="rId5"/>
                        </a:rPr>
                        <a:t>http://phylopythias.bifo.helmholtz-hzi.de/index.php?phase=wait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1951020"/>
                  </a:ext>
                </a:extLst>
              </a:tr>
              <a:tr h="45989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Kraken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Similarity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Exact match k-mers / NA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158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hlinkClick r:id="rId6"/>
                        </a:rPr>
                        <a:t>https://ccb.jhu.edu/software/kraken/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8592204"/>
                  </a:ext>
                </a:extLst>
              </a:tr>
              <a:tr h="45989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mOTU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Marker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HMMER3 / NA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hlinkClick r:id="rId7"/>
                        </a:rPr>
                        <a:t>http://www.bork.embl.de/software/mOTU/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7291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109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for Validation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73629"/>
            <a:ext cx="10363200" cy="4267200"/>
          </a:xfrm>
        </p:spPr>
        <p:txBody>
          <a:bodyPr/>
          <a:lstStyle/>
          <a:p>
            <a:r>
              <a:rPr lang="en-US" dirty="0"/>
              <a:t>IBD Study</a:t>
            </a:r>
          </a:p>
          <a:p>
            <a:pPr lvl="1"/>
            <a:r>
              <a:rPr lang="en-US" dirty="0"/>
              <a:t>Test if shallow approach can distinguish disease state</a:t>
            </a:r>
          </a:p>
          <a:p>
            <a:r>
              <a:rPr lang="en-US" dirty="0"/>
              <a:t>HMP Mock Community</a:t>
            </a:r>
          </a:p>
          <a:p>
            <a:pPr lvl="1"/>
            <a:r>
              <a:rPr lang="en-US" dirty="0"/>
              <a:t>A </a:t>
            </a:r>
            <a:r>
              <a:rPr lang="en-US" i="1" dirty="0"/>
              <a:t>in vitro</a:t>
            </a:r>
            <a:r>
              <a:rPr lang="en-US" dirty="0"/>
              <a:t> community</a:t>
            </a:r>
          </a:p>
          <a:p>
            <a:r>
              <a:rPr lang="en-US" dirty="0"/>
              <a:t>Simulated Human Metagenome from </a:t>
            </a:r>
            <a:r>
              <a:rPr lang="en-US" dirty="0" err="1"/>
              <a:t>RefSeq</a:t>
            </a:r>
            <a:endParaRPr lang="en-US" dirty="0"/>
          </a:p>
          <a:p>
            <a:r>
              <a:rPr lang="en-US" dirty="0"/>
              <a:t>MetaPhlan2 ‘gold’ simulated datasets</a:t>
            </a:r>
          </a:p>
          <a:p>
            <a:pPr lvl="1"/>
            <a:r>
              <a:rPr lang="en-US" dirty="0"/>
              <a:t>Test for database bias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719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Taxonomic Assignment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8717" y="1447800"/>
            <a:ext cx="4594566" cy="37936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7036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Transposon Collaboration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0" y="1822939"/>
            <a:ext cx="10728960" cy="4267200"/>
          </a:xfrm>
        </p:spPr>
        <p:txBody>
          <a:bodyPr/>
          <a:lstStyle/>
          <a:p>
            <a:r>
              <a:rPr lang="en-US" dirty="0"/>
              <a:t>Goal</a:t>
            </a:r>
          </a:p>
          <a:p>
            <a:pPr lvl="1"/>
            <a:r>
              <a:rPr lang="en-US" dirty="0"/>
              <a:t>Visualize the results from a 2000 drug resistant transposon screen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Create a radar plot</a:t>
            </a:r>
          </a:p>
          <a:p>
            <a:pPr lvl="2"/>
            <a:r>
              <a:rPr lang="en-US" dirty="0"/>
              <a:t>Center of the plot is PZA resistance</a:t>
            </a:r>
          </a:p>
          <a:p>
            <a:pPr lvl="2"/>
            <a:r>
              <a:rPr lang="en-US" dirty="0"/>
              <a:t>Distance from center is the frequency of TA sites hit for each gene</a:t>
            </a:r>
          </a:p>
          <a:p>
            <a:pPr lvl="2"/>
            <a:r>
              <a:rPr lang="en-US" dirty="0"/>
              <a:t>Size of node is proportional to the number of reads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223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14400" y="298150"/>
            <a:ext cx="10363200" cy="1143000"/>
          </a:xfrm>
        </p:spPr>
        <p:txBody>
          <a:bodyPr/>
          <a:lstStyle/>
          <a:p>
            <a:r>
              <a:rPr lang="en-US" dirty="0"/>
              <a:t>Profiling</a:t>
            </a:r>
          </a:p>
        </p:txBody>
      </p:sp>
      <p:sp>
        <p:nvSpPr>
          <p:cNvPr id="48" name="Rectangle 47"/>
          <p:cNvSpPr/>
          <p:nvPr/>
        </p:nvSpPr>
        <p:spPr bwMode="auto">
          <a:xfrm>
            <a:off x="5092765" y="3669030"/>
            <a:ext cx="713675" cy="1645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5245165" y="3821430"/>
            <a:ext cx="713675" cy="16457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0"/>
          <a:stretch/>
        </p:blipFill>
        <p:spPr bwMode="auto">
          <a:xfrm>
            <a:off x="1759454" y="1441150"/>
            <a:ext cx="8673092" cy="40596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8359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NINJA-SHOGUN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  <a:p>
            <a:pPr lvl="1"/>
            <a:r>
              <a:rPr lang="en-US" dirty="0"/>
              <a:t>General purpose library for translating sequence accession to taxonomy</a:t>
            </a:r>
          </a:p>
          <a:p>
            <a:pPr lvl="1"/>
            <a:r>
              <a:rPr lang="en-US" dirty="0"/>
              <a:t>Precise taxonomic and functional profiling of </a:t>
            </a:r>
          </a:p>
          <a:p>
            <a:r>
              <a:rPr lang="en-US" dirty="0"/>
              <a:t>Future Work</a:t>
            </a:r>
          </a:p>
          <a:p>
            <a:pPr lvl="1"/>
            <a:r>
              <a:rPr lang="en-US" dirty="0"/>
              <a:t>Needs a faster, more memory efficient LCA tree</a:t>
            </a:r>
          </a:p>
          <a:p>
            <a:pPr lvl="2"/>
            <a:r>
              <a:rPr lang="en-US" dirty="0"/>
              <a:t>20 second load</a:t>
            </a:r>
          </a:p>
          <a:p>
            <a:pPr lvl="1"/>
            <a:r>
              <a:rPr lang="en-US" dirty="0"/>
              <a:t>Controlling for false positives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446" y="4739268"/>
            <a:ext cx="2336554" cy="211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88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</a:t>
            </a:r>
            <a:r>
              <a:rPr lang="en-US" dirty="0">
                <a:hlinkClick r:id="rId3"/>
              </a:rPr>
              <a:t>Bubble Graph</a:t>
            </a:r>
            <a:endParaRPr lang="en-US" dirty="0"/>
          </a:p>
        </p:txBody>
      </p:sp>
      <p:pic>
        <p:nvPicPr>
          <p:cNvPr id="1028" name="Picture 4" descr="all_dat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743" y="1447800"/>
            <a:ext cx="7294513" cy="547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64234" y="3213747"/>
            <a:ext cx="2869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 = gene insertion</a:t>
            </a:r>
          </a:p>
          <a:p>
            <a:endParaRPr lang="en-US" dirty="0"/>
          </a:p>
          <a:p>
            <a:r>
              <a:rPr lang="en-US" dirty="0"/>
              <a:t>Red = </a:t>
            </a:r>
            <a:r>
              <a:rPr lang="en-US" dirty="0" err="1"/>
              <a:t>intergenetic</a:t>
            </a:r>
            <a:r>
              <a:rPr lang="en-US" dirty="0"/>
              <a:t> regions</a:t>
            </a:r>
          </a:p>
        </p:txBody>
      </p:sp>
    </p:spTree>
    <p:extLst>
      <p:ext uri="{BB962C8B-B14F-4D97-AF65-F5344CB8AC3E}">
        <p14:creationId xmlns:p14="http://schemas.microsoft.com/office/powerpoint/2010/main" val="977688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15553"/>
            <a:ext cx="5247249" cy="4267200"/>
          </a:xfrm>
        </p:spPr>
        <p:txBody>
          <a:bodyPr/>
          <a:lstStyle/>
          <a:p>
            <a:r>
              <a:rPr lang="en-US" dirty="0"/>
              <a:t>Created for research labs</a:t>
            </a:r>
          </a:p>
          <a:p>
            <a:r>
              <a:rPr lang="en-US" dirty="0"/>
              <a:t>Grid FTP with Web GUI</a:t>
            </a:r>
          </a:p>
          <a:p>
            <a:r>
              <a:rPr lang="en-US" dirty="0"/>
              <a:t>MSI is entirely set up with it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032" y="1447800"/>
            <a:ext cx="4921568" cy="460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94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Chemotherapy and </a:t>
            </a:r>
            <a:r>
              <a:rPr lang="en-US" dirty="0" err="1"/>
              <a:t>Dysbiosis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patient has been recruited!</a:t>
            </a:r>
          </a:p>
          <a:p>
            <a:r>
              <a:rPr lang="en-US" dirty="0"/>
              <a:t>Samples are being collected and stored</a:t>
            </a:r>
          </a:p>
          <a:p>
            <a:r>
              <a:rPr lang="en-US" dirty="0"/>
              <a:t>Potential for working with blood samples</a:t>
            </a:r>
          </a:p>
        </p:txBody>
      </p:sp>
    </p:spTree>
    <p:extLst>
      <p:ext uri="{BB962C8B-B14F-4D97-AF65-F5344CB8AC3E}">
        <p14:creationId xmlns:p14="http://schemas.microsoft.com/office/powerpoint/2010/main" val="2989871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Anaconda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Conda</a:t>
            </a:r>
            <a:endParaRPr lang="en-US" dirty="0"/>
          </a:p>
          <a:p>
            <a:pPr lvl="1"/>
            <a:r>
              <a:rPr lang="en-US" dirty="0"/>
              <a:t>System and language agnostic package manager (R, Python, C)</a:t>
            </a:r>
          </a:p>
          <a:p>
            <a:pPr lvl="1"/>
            <a:r>
              <a:rPr lang="en-US" dirty="0"/>
              <a:t>Used by </a:t>
            </a:r>
            <a:r>
              <a:rPr lang="en-US" dirty="0">
                <a:hlinkClick r:id="rId2"/>
              </a:rPr>
              <a:t>bioconda</a:t>
            </a:r>
            <a:endParaRPr lang="en-US" dirty="0"/>
          </a:p>
          <a:p>
            <a:r>
              <a:rPr lang="en-US" dirty="0"/>
              <a:t>Recipes</a:t>
            </a:r>
          </a:p>
          <a:p>
            <a:pPr lvl="1"/>
            <a:r>
              <a:rPr lang="en-US" dirty="0"/>
              <a:t>Configuration files for deploying and building packages</a:t>
            </a:r>
          </a:p>
          <a:p>
            <a:r>
              <a:rPr lang="en-US" dirty="0"/>
              <a:t>Lab </a:t>
            </a:r>
            <a:r>
              <a:rPr lang="en-US" dirty="0">
                <a:hlinkClick r:id="rId3"/>
              </a:rPr>
              <a:t>repository</a:t>
            </a:r>
            <a:endParaRPr lang="en-US" dirty="0"/>
          </a:p>
          <a:p>
            <a:r>
              <a:rPr lang="en-US" dirty="0"/>
              <a:t>Anaconda </a:t>
            </a:r>
            <a:r>
              <a:rPr lang="en-US" dirty="0">
                <a:hlinkClick r:id="rId4"/>
              </a:rPr>
              <a:t>website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1026" name="Picture 2" descr="https://binstar-static-prod.s3.amazonaws.com/latest/img/AnacondaCloud_logo_gree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143" y="5276093"/>
            <a:ext cx="4655457" cy="74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643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Review: NINJA-OPS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BFG Repo-Cleaner</a:t>
            </a:r>
          </a:p>
          <a:p>
            <a:r>
              <a:rPr lang="en-US" dirty="0"/>
              <a:t>Making a </a:t>
            </a:r>
            <a:r>
              <a:rPr lang="en-US" dirty="0" err="1"/>
              <a:t>conda</a:t>
            </a:r>
            <a:r>
              <a:rPr lang="en-US" dirty="0"/>
              <a:t>-recipe</a:t>
            </a:r>
          </a:p>
          <a:p>
            <a:r>
              <a:rPr lang="en-US" dirty="0"/>
              <a:t>Installing on OSX/Linux</a:t>
            </a:r>
          </a:p>
        </p:txBody>
      </p:sp>
    </p:spTree>
    <p:extLst>
      <p:ext uri="{BB962C8B-B14F-4D97-AF65-F5344CB8AC3E}">
        <p14:creationId xmlns:p14="http://schemas.microsoft.com/office/powerpoint/2010/main" val="121586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NINJA-DOJO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15553"/>
            <a:ext cx="5247249" cy="4267200"/>
          </a:xfrm>
        </p:spPr>
        <p:txBody>
          <a:bodyPr/>
          <a:lstStyle/>
          <a:p>
            <a:r>
              <a:rPr lang="en-US" dirty="0"/>
              <a:t>Annotate a database</a:t>
            </a:r>
          </a:p>
          <a:p>
            <a:r>
              <a:rPr lang="en-US" dirty="0"/>
              <a:t>Tree visualization in the future</a:t>
            </a:r>
          </a:p>
          <a:p>
            <a:r>
              <a:rPr lang="en-US" dirty="0"/>
              <a:t>Lazy load</a:t>
            </a:r>
          </a:p>
          <a:p>
            <a:pPr lvl="1"/>
            <a:r>
              <a:rPr lang="en-US" dirty="0"/>
              <a:t>NCBI Taxonomy</a:t>
            </a:r>
          </a:p>
          <a:p>
            <a:pPr lvl="1"/>
            <a:r>
              <a:rPr lang="en-US" dirty="0"/>
              <a:t>FTP links for </a:t>
            </a:r>
            <a:r>
              <a:rPr lang="en-US" dirty="0" err="1"/>
              <a:t>RefSeq</a:t>
            </a:r>
            <a:r>
              <a:rPr lang="en-US"/>
              <a:t> assemblies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446" y="4739268"/>
            <a:ext cx="2336554" cy="211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65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NINJA-OPS: Installation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47800"/>
            <a:ext cx="10363200" cy="4267200"/>
          </a:xfrm>
        </p:spPr>
        <p:txBody>
          <a:bodyPr/>
          <a:lstStyle/>
          <a:p>
            <a:r>
              <a:rPr lang="en-US" dirty="0"/>
              <a:t> Install </a:t>
            </a:r>
            <a:r>
              <a:rPr lang="en-US" dirty="0" err="1">
                <a:hlinkClick r:id="rId3"/>
              </a:rPr>
              <a:t>Miniconda</a:t>
            </a:r>
            <a:endParaRPr lang="en-US" dirty="0"/>
          </a:p>
          <a:p>
            <a:pPr lvl="1"/>
            <a:r>
              <a:rPr lang="en-US" dirty="0"/>
              <a:t>http://conda.pydata.org/miniconda.html</a:t>
            </a:r>
          </a:p>
          <a:p>
            <a:r>
              <a:rPr lang="en-US" dirty="0"/>
              <a:t>Make a new virtual environment</a:t>
            </a:r>
          </a:p>
          <a:p>
            <a:pPr lvl="1"/>
            <a:r>
              <a:rPr lang="en-US" dirty="0" err="1"/>
              <a:t>conda</a:t>
            </a:r>
            <a:r>
              <a:rPr lang="en-US" dirty="0"/>
              <a:t> new –n ops pip</a:t>
            </a:r>
          </a:p>
          <a:p>
            <a:pPr lvl="1"/>
            <a:r>
              <a:rPr lang="en-US" dirty="0"/>
              <a:t>activate ops</a:t>
            </a:r>
          </a:p>
          <a:p>
            <a:r>
              <a:rPr lang="en-US" dirty="0" err="1"/>
              <a:t>Installl</a:t>
            </a:r>
            <a:r>
              <a:rPr lang="en-US" dirty="0"/>
              <a:t> NINJA-OPS into virtual environment</a:t>
            </a:r>
          </a:p>
          <a:p>
            <a:pPr lvl="1"/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ninja_ops</a:t>
            </a:r>
            <a:r>
              <a:rPr lang="en-US" dirty="0"/>
              <a:t> -c knights-lab/label/dev</a:t>
            </a:r>
          </a:p>
          <a:p>
            <a:r>
              <a:rPr lang="en-US" dirty="0"/>
              <a:t>Test the installation</a:t>
            </a:r>
          </a:p>
          <a:p>
            <a:pPr lvl="1"/>
            <a:r>
              <a:rPr lang="en-US" dirty="0"/>
              <a:t>ninja_ops.py -h</a:t>
            </a:r>
          </a:p>
        </p:txBody>
      </p:sp>
    </p:spTree>
    <p:extLst>
      <p:ext uri="{BB962C8B-B14F-4D97-AF65-F5344CB8AC3E}">
        <p14:creationId xmlns:p14="http://schemas.microsoft.com/office/powerpoint/2010/main" val="710201348"/>
      </p:ext>
    </p:extLst>
  </p:cSld>
  <p:clrMapOvr>
    <a:masterClrMapping/>
  </p:clrMapOvr>
</p:sld>
</file>

<file path=ppt/theme/theme1.xml><?xml version="1.0" encoding="utf-8"?>
<a:theme xmlns:a="http://schemas.openxmlformats.org/drawingml/2006/main" name="UMN HD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UMN HD" id="{5C28AD24-5D21-4309-9EF9-AB45D8813BB1}" vid="{582C3FCC-8FD2-46B3-B6EA-D688A481EC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UMN HD</Template>
  <TotalTime>2213</TotalTime>
  <Words>602</Words>
  <Application>Microsoft Office PowerPoint</Application>
  <PresentationFormat>Widescreen</PresentationFormat>
  <Paragraphs>169</Paragraphs>
  <Slides>21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ＭＳ Ｐゴシック</vt:lpstr>
      <vt:lpstr>Arial</vt:lpstr>
      <vt:lpstr>Calibri</vt:lpstr>
      <vt:lpstr>UMN HD</vt:lpstr>
      <vt:lpstr>NINJA-SHOGUN  Benjamin Hillmann Knights Lab</vt:lpstr>
      <vt:lpstr>Transposon Collaboration</vt:lpstr>
      <vt:lpstr>Creating a Bubble Graph</vt:lpstr>
      <vt:lpstr>Globus</vt:lpstr>
      <vt:lpstr>Chemotherapy and Dysbiosis</vt:lpstr>
      <vt:lpstr>Anaconda</vt:lpstr>
      <vt:lpstr>Code Review: NINJA-OPS</vt:lpstr>
      <vt:lpstr>NINJA-DOJO</vt:lpstr>
      <vt:lpstr>NINJA-OPS: Installation</vt:lpstr>
      <vt:lpstr>NINJA-SHOGUN: Installation</vt:lpstr>
      <vt:lpstr>Cold as Science Allows</vt:lpstr>
      <vt:lpstr>Results</vt:lpstr>
      <vt:lpstr>NINJA-utils</vt:lpstr>
      <vt:lpstr>NINJA-Database Of Justified Ontologies</vt:lpstr>
      <vt:lpstr>SHallow shOtGUN profiler</vt:lpstr>
      <vt:lpstr>SHallow shOtGUN profiler</vt:lpstr>
      <vt:lpstr>Methods for Validation</vt:lpstr>
      <vt:lpstr>Datasets for Validation</vt:lpstr>
      <vt:lpstr>Taxonomic Assignment</vt:lpstr>
      <vt:lpstr>Profiling</vt:lpstr>
      <vt:lpstr>NINJA-SHOGUN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Presentation</dc:title>
  <dc:creator>Benjamin Hillmann</dc:creator>
  <cp:lastModifiedBy>Benjamin Hillmann</cp:lastModifiedBy>
  <cp:revision>56</cp:revision>
  <dcterms:created xsi:type="dcterms:W3CDTF">2016-03-06T23:55:11Z</dcterms:created>
  <dcterms:modified xsi:type="dcterms:W3CDTF">2016-06-27T20:27:39Z</dcterms:modified>
</cp:coreProperties>
</file>